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8" d="100"/>
          <a:sy n="78" d="100"/>
        </p:scale>
        <p:origin x="-274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accent4"/>
            </a:gs>
            <a:gs pos="58000">
              <a:srgbClr val="D4DEFF"/>
            </a:gs>
            <a:gs pos="77000">
              <a:schemeClr val="tx2">
                <a:lumMod val="60000"/>
                <a:lumOff val="4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Рекомендации для родителей </a:t>
            </a:r>
            <a:br>
              <a:rPr lang="ru-RU" b="1" dirty="0" smtClean="0"/>
            </a:br>
            <a:r>
              <a:rPr lang="ru-RU" b="1" dirty="0" smtClean="0"/>
              <a:t>по использованию медиативных навыков в ходе разрешения семейных конфликтов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725144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9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этап – </a:t>
            </a:r>
            <a:r>
              <a:rPr lang="ru-RU" b="1" dirty="0" smtClean="0"/>
              <a:t>Ищем и принимаем решения: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Инициировать поиск вариантов решений самими детьми;</a:t>
            </a:r>
          </a:p>
          <a:p>
            <a:r>
              <a:rPr lang="ru-RU" sz="2800" dirty="0" smtClean="0"/>
              <a:t>Обсудить взаимоприемлемые варианты разрешения ситуации;</a:t>
            </a:r>
          </a:p>
          <a:p>
            <a:r>
              <a:rPr lang="ru-RU" sz="2800" dirty="0" smtClean="0"/>
              <a:t>Обсудить, что ребенок будет делать, если попадет в похожую ситуацию;</a:t>
            </a:r>
          </a:p>
          <a:p>
            <a:r>
              <a:rPr lang="ru-RU" sz="2800" dirty="0" smtClean="0"/>
              <a:t>Что нужно сделать, чтобы подобное не повторилось;</a:t>
            </a:r>
          </a:p>
          <a:p>
            <a:r>
              <a:rPr lang="ru-RU" sz="2800" dirty="0" smtClean="0"/>
              <a:t>Фиксировать решение и четкий план их реализации;</a:t>
            </a:r>
          </a:p>
          <a:p>
            <a:r>
              <a:rPr lang="ru-RU" sz="2800" dirty="0" smtClean="0"/>
              <a:t>Зафиксировать устное соглашение или письменный договор;</a:t>
            </a:r>
          </a:p>
          <a:p>
            <a:r>
              <a:rPr lang="ru-RU" sz="2800" dirty="0" smtClean="0"/>
              <a:t>Обсудить, что делать, если договор не будет выполнен.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491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этап – </a:t>
            </a:r>
            <a:r>
              <a:rPr lang="ru-RU" b="1" dirty="0" smtClean="0"/>
              <a:t>Рефлексия встречи </a:t>
            </a:r>
            <a:r>
              <a:rPr lang="ru-RU" dirty="0" smtClean="0"/>
              <a:t>(обсуждение итогов встречи):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525963"/>
          </a:xfrm>
        </p:spPr>
        <p:txBody>
          <a:bodyPr/>
          <a:lstStyle/>
          <a:p>
            <a:r>
              <a:rPr lang="ru-RU" dirty="0" smtClean="0"/>
              <a:t>Обсудить, удовлетворены ли участники встречей, осталось ли что-то недоговоренное;</a:t>
            </a:r>
          </a:p>
          <a:p>
            <a:r>
              <a:rPr lang="ru-RU" dirty="0" smtClean="0"/>
              <a:t>Спросить, что важного для себя они узнали в результате встречи.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781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229600" cy="38884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И, конечно же, не забудьте про </a:t>
            </a:r>
            <a:br>
              <a:rPr lang="ru-RU" dirty="0" smtClean="0"/>
            </a:br>
            <a:r>
              <a:rPr lang="ru-RU" b="1" dirty="0" smtClean="0"/>
              <a:t>чай с чем-нибудь вкусненьким</a:t>
            </a:r>
            <a:r>
              <a:rPr lang="ru-RU" dirty="0" smtClean="0"/>
              <a:t>!!!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i="1" dirty="0" smtClean="0"/>
              <a:t>Благодарим за внимание!</a:t>
            </a:r>
            <a:br>
              <a:rPr lang="ru-RU" sz="4000" i="1" dirty="0" smtClean="0"/>
            </a:br>
            <a:r>
              <a:rPr lang="ru-RU" sz="4000" i="1" dirty="0" smtClean="0"/>
              <a:t>Удачи в разрешении конфликтов!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72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Навыки при разрешении конфликтов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ru-RU" dirty="0" smtClean="0"/>
              <a:t>Удержание нейтральности;</a:t>
            </a:r>
          </a:p>
          <a:p>
            <a:r>
              <a:rPr lang="ru-RU" dirty="0" smtClean="0"/>
              <a:t>Сдерживание оценочных и поучающих суждений;</a:t>
            </a:r>
          </a:p>
          <a:p>
            <a:r>
              <a:rPr lang="ru-RU" dirty="0" smtClean="0"/>
              <a:t>Удержание от навязывания способа решения проблемы, попыток «помочь советом».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73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Этапы разговора: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Садимся вместе с детьми за стол переговоров и принимаем правила.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Слушаем каждую сторону.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Ищем и принимаем решения.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Рефлексия встречи.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4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 этап - </a:t>
            </a:r>
            <a:r>
              <a:rPr lang="ru-RU" b="1" dirty="0" smtClean="0"/>
              <a:t>Правила встречи: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Не перебивать – у каждого есть возможность быть выслушанным до конца.</a:t>
            </a:r>
          </a:p>
          <a:p>
            <a:r>
              <a:rPr lang="ru-RU" sz="2400" dirty="0" smtClean="0"/>
              <a:t>Не оскорблять, чтобы все чувствовали себя в безопасности.</a:t>
            </a:r>
          </a:p>
          <a:p>
            <a:r>
              <a:rPr lang="ru-RU" sz="2400" dirty="0" smtClean="0"/>
              <a:t>Конфиденциальность – не рассказывать окружающим, что происходило на встрече.</a:t>
            </a:r>
          </a:p>
          <a:p>
            <a:r>
              <a:rPr lang="ru-RU" sz="2400" dirty="0" smtClean="0"/>
              <a:t>Каждый участник может при необходимости предложить сделать перерыв, перенести продолжение  встречи на другой день.</a:t>
            </a:r>
          </a:p>
          <a:p>
            <a:r>
              <a:rPr lang="ru-RU" sz="2400" dirty="0" smtClean="0"/>
              <a:t>Родитель может поговорить с кем-то из участников наедине или ребенок с родителем.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365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этап – </a:t>
            </a:r>
            <a:r>
              <a:rPr lang="ru-RU" b="1" dirty="0" smtClean="0"/>
              <a:t>Слушаем каждую сторону: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Предложить детям рассказать свою версию случившегося и к каким последствиям это привело;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Предложить высказать свое отношение к услышанному;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Поддержать диалог между детьми по поводу ситуации и ее последствий.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88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Техники, которые можно использовать в беседе: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Перефразирование – </a:t>
            </a:r>
            <a:r>
              <a:rPr lang="ru-RU" dirty="0" smtClean="0"/>
              <a:t>это значит, сказать ту же мысль собеседника, но своими словами. </a:t>
            </a:r>
          </a:p>
          <a:p>
            <a:r>
              <a:rPr lang="ru-RU" sz="2800" i="1" dirty="0" smtClean="0"/>
              <a:t>Если я правильно тебя понял, ты предлагаешь…</a:t>
            </a:r>
          </a:p>
          <a:p>
            <a:r>
              <a:rPr lang="ru-RU" sz="2800" i="1" dirty="0" smtClean="0"/>
              <a:t>То есть ты считаешь, что…</a:t>
            </a:r>
          </a:p>
          <a:p>
            <a:r>
              <a:rPr lang="ru-RU" sz="2800" i="1" dirty="0" smtClean="0"/>
              <a:t>Верно ли я тебя услышал, что…</a:t>
            </a:r>
          </a:p>
          <a:p>
            <a:r>
              <a:rPr lang="ru-RU" sz="2800" i="1" dirty="0" smtClean="0"/>
              <a:t>Другими словами ты считаешь, что…</a:t>
            </a:r>
          </a:p>
          <a:p>
            <a:r>
              <a:rPr lang="ru-RU" sz="2800" i="1" dirty="0" smtClean="0"/>
              <a:t>Правильно ли я тебя понял, что…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281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Техники, которые можно использовать в беседе: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Резюмирование</a:t>
            </a:r>
            <a:r>
              <a:rPr lang="ru-RU" b="1" dirty="0" smtClean="0"/>
              <a:t> </a:t>
            </a:r>
            <a:r>
              <a:rPr lang="ru-RU" dirty="0" smtClean="0"/>
              <a:t>– происходит тогда, когда слушающий разделяет то, что ему рассказывают, на содержательные блоки и в конце блока проверяет свое понимание посредством пересказа говорящему и начинает свой пересказ с вопроса «Правильно ли я понял, что…»</a:t>
            </a:r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80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Техники, которые можно использовать в беседе: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b="1" dirty="0" smtClean="0"/>
              <a:t>3. Техника </a:t>
            </a:r>
            <a:r>
              <a:rPr lang="ru-RU" sz="2600" b="1" dirty="0"/>
              <a:t>отражения </a:t>
            </a:r>
            <a:r>
              <a:rPr lang="ru-RU" sz="2600" b="1" dirty="0" smtClean="0"/>
              <a:t>состояний </a:t>
            </a:r>
            <a:r>
              <a:rPr lang="ru-RU" sz="2600" dirty="0" smtClean="0"/>
              <a:t>– это отражение и словесное обозначение вербально или </a:t>
            </a:r>
            <a:r>
              <a:rPr lang="ru-RU" sz="2600" dirty="0" err="1" smtClean="0"/>
              <a:t>невербально</a:t>
            </a:r>
            <a:r>
              <a:rPr lang="ru-RU" sz="2600" dirty="0" smtClean="0"/>
              <a:t> выраженных человеком эмоций, чтобы облегчить их проживание и осмысление.</a:t>
            </a:r>
          </a:p>
          <a:p>
            <a:r>
              <a:rPr lang="ru-RU" sz="2600" i="1" dirty="0" smtClean="0"/>
              <a:t>Ты чувствуешь себя раздраженным, обиженным, оскорбленным…?</a:t>
            </a:r>
          </a:p>
          <a:p>
            <a:r>
              <a:rPr lang="ru-RU" sz="2600" i="1" dirty="0" smtClean="0"/>
              <a:t>Мне кажется, что ты испытываешь… Верно?</a:t>
            </a:r>
          </a:p>
          <a:p>
            <a:r>
              <a:rPr lang="ru-RU" sz="2600" i="1" dirty="0" smtClean="0"/>
              <a:t>Вероятно, тебя это очень расстроило…?</a:t>
            </a:r>
          </a:p>
          <a:p>
            <a:pPr marL="0" indent="0">
              <a:buNone/>
            </a:pPr>
            <a:endParaRPr lang="ru-RU" sz="2600" i="1" dirty="0" smtClean="0"/>
          </a:p>
          <a:p>
            <a:r>
              <a:rPr lang="ru-RU" sz="2600" dirty="0" smtClean="0"/>
              <a:t>Не рекомендуется использовать вопросы с отражением состояния детей: «</a:t>
            </a:r>
            <a:r>
              <a:rPr lang="ru-RU" sz="2600" i="1" dirty="0" smtClean="0"/>
              <a:t>Я знаю, что ты чувствуешь».</a:t>
            </a:r>
            <a:endParaRPr lang="ru-RU" sz="26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55399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Техники, которые можно использовать в беседе: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 smtClean="0"/>
              <a:t>4. Проясняем </a:t>
            </a:r>
            <a:r>
              <a:rPr lang="ru-RU" sz="2800" b="1" dirty="0"/>
              <a:t>ценности, цели, </a:t>
            </a:r>
            <a:r>
              <a:rPr lang="ru-RU" sz="2800" b="1" dirty="0" smtClean="0"/>
              <a:t>интересы</a:t>
            </a:r>
            <a:r>
              <a:rPr lang="ru-RU" sz="2800" dirty="0" smtClean="0"/>
              <a:t> – здесь доброжелательно и </a:t>
            </a:r>
            <a:r>
              <a:rPr lang="ru-RU" sz="2800" dirty="0" err="1" smtClean="0"/>
              <a:t>безоценочно</a:t>
            </a:r>
            <a:r>
              <a:rPr lang="ru-RU" sz="2800" dirty="0"/>
              <a:t> </a:t>
            </a:r>
            <a:r>
              <a:rPr lang="ru-RU" sz="2800" dirty="0" smtClean="0"/>
              <a:t>спрашиваем, к каким  последствиям приведет (привели, еще могут привести) те или иные действия, устраивает ли это собеседника с точки зрения его ценностей и «стратегических ориентиров» (ценности, интересы, проблемы). </a:t>
            </a:r>
          </a:p>
          <a:p>
            <a:r>
              <a:rPr lang="ru-RU" sz="2800" i="1" dirty="0" smtClean="0"/>
              <a:t>Что побуждает тебя так делать, чего ты хочешь достичь?</a:t>
            </a:r>
          </a:p>
          <a:p>
            <a:r>
              <a:rPr lang="ru-RU" sz="2800" i="1" dirty="0" smtClean="0"/>
              <a:t>Что для тебя важно в отношениях с братом, сестрой?</a:t>
            </a:r>
            <a:endParaRPr lang="ru-RU" sz="28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486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542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Рекомендации для родителей  по использованию медиативных навыков в ходе разрешения семейных конфликтов</vt:lpstr>
      <vt:lpstr>Навыки при разрешении конфликтов:</vt:lpstr>
      <vt:lpstr>Этапы разговора:</vt:lpstr>
      <vt:lpstr>1 этап - Правила встречи:</vt:lpstr>
      <vt:lpstr>2 этап – Слушаем каждую сторону:</vt:lpstr>
      <vt:lpstr>Техники, которые можно использовать в беседе:</vt:lpstr>
      <vt:lpstr>Техники, которые можно использовать в беседе:</vt:lpstr>
      <vt:lpstr>Техники, которые можно использовать в беседе:</vt:lpstr>
      <vt:lpstr>Техники, которые можно использовать в беседе:</vt:lpstr>
      <vt:lpstr>3 этап – Ищем и принимаем решения:</vt:lpstr>
      <vt:lpstr>4 этап – Рефлексия встречи (обсуждение итогов встречи):</vt:lpstr>
      <vt:lpstr>И, конечно же, не забудьте про  чай с чем-нибудь вкусненьким!!!   Благодарим за внимание! Удачи в разрешении конфликтов!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для родителей по использованию медиативных навыков в ходе разрешения семейных конфликтов</dc:title>
  <dc:creator>КамЕА</dc:creator>
  <cp:lastModifiedBy>kdn03</cp:lastModifiedBy>
  <cp:revision>14</cp:revision>
  <dcterms:created xsi:type="dcterms:W3CDTF">2019-02-06T10:15:39Z</dcterms:created>
  <dcterms:modified xsi:type="dcterms:W3CDTF">2019-02-11T08:37:58Z</dcterms:modified>
</cp:coreProperties>
</file>