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9" r:id="rId3"/>
    <p:sldId id="257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6DE1BF-D8D1-46F3-B7AA-0DB01C4A4F73}" type="datetimeFigureOut">
              <a:rPr lang="ru-RU" smtClean="0"/>
              <a:pPr/>
              <a:t>31.03.2016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6CE0D3-8CE5-4319-9F02-AB7631320F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55741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6CE0D3-8CE5-4319-9F02-AB7631320F7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13209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6CE0D3-8CE5-4319-9F02-AB7631320F77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92425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6CE0D3-8CE5-4319-9F02-AB7631320F77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92425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6CE0D3-8CE5-4319-9F02-AB7631320F77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92425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6CE0D3-8CE5-4319-9F02-AB7631320F77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92425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6CE0D3-8CE5-4319-9F02-AB7631320F77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92425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6CE0D3-8CE5-4319-9F02-AB7631320F77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92425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6CE0D3-8CE5-4319-9F02-AB7631320F77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9242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C4C14-3951-4479-84A9-381A2E0822A6}" type="datetimeFigureOut">
              <a:rPr lang="ru-RU" smtClean="0"/>
              <a:pPr/>
              <a:t>31.03.2016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260A1-57F2-4D1C-ADF8-7BC380A065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7898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C4C14-3951-4479-84A9-381A2E0822A6}" type="datetimeFigureOut">
              <a:rPr lang="ru-RU" smtClean="0"/>
              <a:pPr/>
              <a:t>31.03.2016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260A1-57F2-4D1C-ADF8-7BC380A065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4716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C4C14-3951-4479-84A9-381A2E0822A6}" type="datetimeFigureOut">
              <a:rPr lang="ru-RU" smtClean="0"/>
              <a:pPr/>
              <a:t>31.03.2016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260A1-57F2-4D1C-ADF8-7BC380A065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96162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1600200"/>
            <a:ext cx="7427168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C4C14-3951-4479-84A9-381A2E0822A6}" type="datetimeFigureOut">
              <a:rPr lang="ru-RU" smtClean="0"/>
              <a:pPr/>
              <a:t>31.03.2016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260A1-57F2-4D1C-ADF8-7BC380A065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08980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39" y="4406900"/>
            <a:ext cx="7163073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31639" y="2906713"/>
            <a:ext cx="716307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C4C14-3951-4479-84A9-381A2E0822A6}" type="datetimeFigureOut">
              <a:rPr lang="ru-RU" smtClean="0"/>
              <a:pPr/>
              <a:t>31.03.2016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260A1-57F2-4D1C-ADF8-7BC380A065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1147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C4C14-3951-4479-84A9-381A2E0822A6}" type="datetimeFigureOut">
              <a:rPr lang="ru-RU" smtClean="0"/>
              <a:pPr/>
              <a:t>31.03.2016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260A1-57F2-4D1C-ADF8-7BC380A065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4099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C4C14-3951-4479-84A9-381A2E0822A6}" type="datetimeFigureOut">
              <a:rPr lang="ru-RU" smtClean="0"/>
              <a:pPr/>
              <a:t>31.03.2016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260A1-57F2-4D1C-ADF8-7BC380A065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5605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C4C14-3951-4479-84A9-381A2E0822A6}" type="datetimeFigureOut">
              <a:rPr lang="ru-RU" smtClean="0"/>
              <a:pPr/>
              <a:t>31.03.2016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260A1-57F2-4D1C-ADF8-7BC380A065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08622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C4C14-3951-4479-84A9-381A2E0822A6}" type="datetimeFigureOut">
              <a:rPr lang="ru-RU" smtClean="0"/>
              <a:pPr/>
              <a:t>31.03.2016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260A1-57F2-4D1C-ADF8-7BC380A065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16315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C4C14-3951-4479-84A9-381A2E0822A6}" type="datetimeFigureOut">
              <a:rPr lang="ru-RU" smtClean="0"/>
              <a:pPr/>
              <a:t>31.03.2016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260A1-57F2-4D1C-ADF8-7BC380A065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241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C4C14-3951-4479-84A9-381A2E0822A6}" type="datetimeFigureOut">
              <a:rPr lang="ru-RU" smtClean="0"/>
              <a:pPr/>
              <a:t>31.03.2016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260A1-57F2-4D1C-ADF8-7BC380A065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111654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AC4C14-3951-4479-84A9-381A2E0822A6}" type="datetimeFigureOut">
              <a:rPr lang="ru-RU" smtClean="0"/>
              <a:pPr/>
              <a:t>31.03.2016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6260A1-57F2-4D1C-ADF8-7BC380A065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42858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6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Активизация использования восстановительных технологий, как воспитательного ресурса. </a:t>
            </a:r>
            <a:endParaRPr lang="ru-RU" sz="6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572140"/>
            <a:ext cx="6400800" cy="6666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3542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Виды восстановительных программ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b="1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8. Круг заботы.</a:t>
            </a:r>
            <a:r>
              <a:rPr lang="ru-RU" dirty="0" smtClean="0">
                <a:solidFill>
                  <a:schemeClr val="tx1"/>
                </a:solidFill>
              </a:rPr>
              <a:t> Тип программы восстановительных технологий, проводимый с привлечением заинтересованных лиц в поддержке несовершеннолетнего с составление программы реабилитации. 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Виды восстановительных программ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b="1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9. Семейная конференция.</a:t>
            </a:r>
            <a:r>
              <a:rPr lang="ru-RU" dirty="0" smtClean="0">
                <a:solidFill>
                  <a:schemeClr val="tx1"/>
                </a:solidFill>
              </a:rPr>
              <a:t> Целью семейной конференции является предоставление людям права провести обсуждение проблемы на конференции до того, как профессионалы примут решение.</a:t>
            </a:r>
            <a:endParaRPr lang="ru-RU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439718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Отличия традиционной системы от восстановительной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714359"/>
          <a:ext cx="8286808" cy="585681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143404"/>
                <a:gridCol w="4143404"/>
              </a:tblGrid>
              <a:tr h="435030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Традиционная система правосудия 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Восстановительное правосудие 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87770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Центр внимания – установление виновности (вынесение наказания)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Центр внимания – решение проблемы.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87770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Главные действующие лица – государство и правонарушитель.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Главные действующие лица – пострадавший (жертва), правонарушитель (обидчик)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64760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Процесс – состязательный характер между обвинителем и обвиняемым.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Процесс – диалогическая модель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64760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центре внимания – правонарушитель, пострадавший игнорируется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центре – потребности пострадавшего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6380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Акцент на прошлое (будущие отношения не рассматриваются)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Акцент на будущее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87770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Норма – страдания и наказания правонарушителя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Норма – осознание ответственности за содеянное, возмещение морального вреда.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87770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Ущерб преступника уравновешивается вынесенным ему наказанием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Ущерб преступника возмещается самим преступником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87770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Правонарушитель не несет ответственности за принятое решение в отношении его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Правонарушитель несет ответственность за принятое им решение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35254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Предполагается исход, при котором один выигрывает, другой проигрывает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Обеспечивает возможность решения, при котором обе стороны оказываются в выигрыше.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32489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Виды восстановительных программ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endParaRPr lang="ru-RU" b="1" dirty="0" smtClean="0">
              <a:solidFill>
                <a:schemeClr val="tx1"/>
              </a:solidFill>
            </a:endParaRP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chemeClr val="tx1"/>
                </a:solidFill>
              </a:rPr>
              <a:t>Программа примирения пострадавшего и нарушителя, программа возмещения ущерба.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</a:p>
          <a:p>
            <a:pPr marL="514350" indent="-514350" algn="just">
              <a:buNone/>
            </a:pPr>
            <a:r>
              <a:rPr lang="ru-RU" dirty="0" smtClean="0">
                <a:solidFill>
                  <a:schemeClr val="tx1"/>
                </a:solidFill>
              </a:rPr>
              <a:t>      Эта программа применяется, когда сложилась конфликтная ситуация и стороны признали свое участие в ней.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489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Виды восстановительных программ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None/>
            </a:pPr>
            <a:endParaRPr lang="ru-RU" b="1" dirty="0" smtClean="0">
              <a:solidFill>
                <a:schemeClr val="tx1"/>
              </a:solidFill>
            </a:endParaRPr>
          </a:p>
          <a:p>
            <a:pPr marL="514350" indent="-514350">
              <a:buNone/>
            </a:pPr>
            <a:r>
              <a:rPr lang="ru-RU" b="1" dirty="0" smtClean="0">
                <a:solidFill>
                  <a:schemeClr val="tx1"/>
                </a:solidFill>
              </a:rPr>
              <a:t>2. Школьная конференция.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</a:p>
          <a:p>
            <a:pPr marL="514350" indent="-514350">
              <a:buNone/>
            </a:pPr>
            <a:r>
              <a:rPr lang="ru-RU" dirty="0" smtClean="0">
                <a:solidFill>
                  <a:schemeClr val="tx1"/>
                </a:solidFill>
              </a:rPr>
              <a:t>Помогает при урегулировании затяжных конфликтов между классами, между учеником и классом, классом и учителем.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489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Виды восстановительных программ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None/>
            </a:pPr>
            <a:endParaRPr lang="ru-RU" b="1" dirty="0" smtClean="0">
              <a:solidFill>
                <a:schemeClr val="tx1"/>
              </a:solidFill>
            </a:endParaRPr>
          </a:p>
          <a:p>
            <a:pPr marL="514350" indent="-514350">
              <a:buNone/>
            </a:pPr>
            <a:r>
              <a:rPr lang="ru-RU" b="1" dirty="0" smtClean="0">
                <a:solidFill>
                  <a:schemeClr val="tx1"/>
                </a:solidFill>
              </a:rPr>
              <a:t>3.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b="1" dirty="0" smtClean="0">
                <a:solidFill>
                  <a:schemeClr val="tx1"/>
                </a:solidFill>
              </a:rPr>
              <a:t>Круги сообществ. </a:t>
            </a:r>
            <a:r>
              <a:rPr lang="ru-RU" dirty="0" smtClean="0">
                <a:solidFill>
                  <a:schemeClr val="tx1"/>
                </a:solidFill>
              </a:rPr>
              <a:t>Круг – это собрание людей, равных для общения относительно сложных вопросов, проблем в атмосфере взаимоуважения и заботы, согласно определенным правилам. </a:t>
            </a:r>
          </a:p>
          <a:p>
            <a:pPr marL="514350" indent="-514350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489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Виды восстановительных программ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None/>
            </a:pPr>
            <a:endParaRPr lang="ru-RU" b="1" dirty="0" smtClean="0">
              <a:solidFill>
                <a:schemeClr val="tx1"/>
              </a:solidFill>
            </a:endParaRPr>
          </a:p>
          <a:p>
            <a:pPr marL="514350" indent="-514350">
              <a:buNone/>
            </a:pPr>
            <a:r>
              <a:rPr lang="ru-RU" b="1" dirty="0" smtClean="0">
                <a:solidFill>
                  <a:schemeClr val="tx1"/>
                </a:solidFill>
              </a:rPr>
              <a:t>4. Круг ценностей.</a:t>
            </a:r>
            <a:r>
              <a:rPr lang="ru-RU" dirty="0" smtClean="0">
                <a:solidFill>
                  <a:schemeClr val="tx1"/>
                </a:solidFill>
              </a:rPr>
              <a:t> Круг ценностей это круг, который в сообществе проводят первым. Его цель сформировать в группе общие представления о ценностях, содействовать раскрытию участников и установлению доверия. </a:t>
            </a:r>
          </a:p>
          <a:p>
            <a:pPr marL="514350" indent="-514350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489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Виды восстановительных программ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None/>
            </a:pPr>
            <a:endParaRPr lang="ru-RU" b="1" dirty="0" smtClean="0">
              <a:solidFill>
                <a:schemeClr val="tx1"/>
              </a:solidFill>
            </a:endParaRPr>
          </a:p>
          <a:p>
            <a:pPr marL="514350" indent="-514350">
              <a:buNone/>
            </a:pPr>
            <a:r>
              <a:rPr lang="ru-RU" b="1" dirty="0" smtClean="0">
                <a:solidFill>
                  <a:schemeClr val="tx1"/>
                </a:solidFill>
              </a:rPr>
              <a:t>5. Круг решения проблемы, конфликта.</a:t>
            </a:r>
            <a:r>
              <a:rPr lang="ru-RU" dirty="0" smtClean="0">
                <a:solidFill>
                  <a:schemeClr val="tx1"/>
                </a:solidFill>
              </a:rPr>
              <a:t> Характерен для тех конфликтов, где в ситуации участвуют много человек. В учебных заведениях используется, когда в классе возник конфликт, и в него вовлечено большое количество учеников.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489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Виды восстановительных программ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None/>
            </a:pPr>
            <a:endParaRPr lang="ru-RU" b="1" dirty="0" smtClean="0">
              <a:solidFill>
                <a:schemeClr val="tx1"/>
              </a:solidFill>
            </a:endParaRPr>
          </a:p>
          <a:p>
            <a:pPr marL="514350" indent="-514350">
              <a:buNone/>
            </a:pPr>
            <a:r>
              <a:rPr lang="ru-RU" b="1" dirty="0" smtClean="0">
                <a:solidFill>
                  <a:schemeClr val="tx1"/>
                </a:solidFill>
              </a:rPr>
              <a:t>6. Круг принятия решений.</a:t>
            </a:r>
            <a:r>
              <a:rPr lang="ru-RU" dirty="0" smtClean="0">
                <a:solidFill>
                  <a:schemeClr val="tx1"/>
                </a:solidFill>
              </a:rPr>
              <a:t> Используется для того, чтобы сообщество смогло при помощи этого упражнения выработать общее решение, которое удовлетворяло бы всех. 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489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Виды восстановительных программ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b="1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ru-RU" b="1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chemeClr val="tx1"/>
                </a:solidFill>
              </a:rPr>
              <a:t>7. Круг сплочения.</a:t>
            </a:r>
            <a:r>
              <a:rPr lang="ru-RU" dirty="0" smtClean="0">
                <a:solidFill>
                  <a:schemeClr val="tx1"/>
                </a:solidFill>
              </a:rPr>
              <a:t> Проводится для людей, которые прошли процедуру медиации. 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215bd7489b5f94a452135f28b9f542d6d2cf20"/>
  <p:tag name="ISPRING_SCORM_RATE_SLIDES" val="1"/>
  <p:tag name="ISPRING_SCORM_RATE_QUIZZES" val="0"/>
  <p:tag name="ISPRING_SCORM_PASSING_SCORE" val="100.0000000000"/>
</p:tagLst>
</file>

<file path=ppt/theme/theme1.xml><?xml version="1.0" encoding="utf-8"?>
<a:theme xmlns:a="http://schemas.openxmlformats.org/drawingml/2006/main" name="восстаногвительные технологии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восстаногвительные технологии</Template>
  <TotalTime>105</TotalTime>
  <Words>432</Words>
  <Application>Microsoft Office PowerPoint</Application>
  <PresentationFormat>Экран (4:3)</PresentationFormat>
  <Paragraphs>60</Paragraphs>
  <Slides>11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восстаногвительные технологии</vt:lpstr>
      <vt:lpstr>Активизация использования восстановительных технологий, как воспитательного ресурса. </vt:lpstr>
      <vt:lpstr>Отличия традиционной системы от восстановительной </vt:lpstr>
      <vt:lpstr>Виды восстановительных программ </vt:lpstr>
      <vt:lpstr>Виды восстановительных программ </vt:lpstr>
      <vt:lpstr>Виды восстановительных программ </vt:lpstr>
      <vt:lpstr>Виды восстановительных программ </vt:lpstr>
      <vt:lpstr>Виды восстановительных программ </vt:lpstr>
      <vt:lpstr>Виды восстановительных программ </vt:lpstr>
      <vt:lpstr>Виды восстановительных программ </vt:lpstr>
      <vt:lpstr>Виды восстановительных программ </vt:lpstr>
      <vt:lpstr>Виды восстановительных программ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Восстановительные технологии</dc:title>
  <dc:creator>Учитель</dc:creator>
  <cp:lastModifiedBy>Учитель</cp:lastModifiedBy>
  <cp:revision>13</cp:revision>
  <dcterms:created xsi:type="dcterms:W3CDTF">2016-03-30T10:44:43Z</dcterms:created>
  <dcterms:modified xsi:type="dcterms:W3CDTF">2016-03-31T09:21:26Z</dcterms:modified>
</cp:coreProperties>
</file>